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4"/>
  </p:notesMasterIdLst>
  <p:sldIdLst>
    <p:sldId id="281" r:id="rId2"/>
    <p:sldId id="256" r:id="rId3"/>
    <p:sldId id="257" r:id="rId4"/>
    <p:sldId id="285" r:id="rId5"/>
    <p:sldId id="258" r:id="rId6"/>
    <p:sldId id="288" r:id="rId7"/>
    <p:sldId id="259" r:id="rId8"/>
    <p:sldId id="260" r:id="rId9"/>
    <p:sldId id="289" r:id="rId10"/>
    <p:sldId id="261" r:id="rId11"/>
    <p:sldId id="290" r:id="rId12"/>
    <p:sldId id="262" r:id="rId13"/>
    <p:sldId id="291" r:id="rId14"/>
    <p:sldId id="263" r:id="rId15"/>
    <p:sldId id="264" r:id="rId16"/>
    <p:sldId id="292" r:id="rId17"/>
    <p:sldId id="265" r:id="rId18"/>
    <p:sldId id="293" r:id="rId19"/>
    <p:sldId id="266" r:id="rId20"/>
    <p:sldId id="294" r:id="rId21"/>
    <p:sldId id="267" r:id="rId22"/>
    <p:sldId id="295" r:id="rId23"/>
    <p:sldId id="268" r:id="rId24"/>
    <p:sldId id="269" r:id="rId25"/>
    <p:sldId id="296" r:id="rId26"/>
    <p:sldId id="270" r:id="rId27"/>
    <p:sldId id="287" r:id="rId28"/>
    <p:sldId id="271" r:id="rId29"/>
    <p:sldId id="282" r:id="rId30"/>
    <p:sldId id="284" r:id="rId31"/>
    <p:sldId id="297" r:id="rId32"/>
    <p:sldId id="28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92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0" autoAdjust="0"/>
    <p:restoredTop sz="96307" autoAdjust="0"/>
  </p:normalViewPr>
  <p:slideViewPr>
    <p:cSldViewPr>
      <p:cViewPr varScale="1">
        <p:scale>
          <a:sx n="74" d="100"/>
          <a:sy n="74" d="100"/>
        </p:scale>
        <p:origin x="-10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4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F11DA-3BA7-456B-B936-F87401F51182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7639E-33B9-49BA-B723-48217288FA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0418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7639E-33B9-49BA-B723-48217288FAE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7639E-33B9-49BA-B723-48217288FAE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7639E-33B9-49BA-B723-48217288FAE4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6;%20&#1094;&#1072;&#1088;&#1077;%20&#1089;&#1072;&#1083;&#1090;&#1072;&#1085;&#1077;\&#1075;&#1086;&#1090;&#1086;&#1074;&#1086;&#1077;\&#1082;&#1086;&#1085;&#1082;&#1091;&#1088;&#1089;\&#1053;&#1086;&#1074;&#1072;&#1103;%20&#1087;&#1072;&#1087;&#1082;&#1072;\&#1087;&#1088;&#1072;&#1074;&#1082;&#1072;%201001%20&#1080;&#1076;&#1077;&#1103;\&#1053;&#1086;&#1074;&#1072;&#1103;%20&#1087;&#1072;&#1087;&#1082;&#1072;\&#1085;&#1072;%20&#1089;&#1072;&#1081;&#1090;%20&#1074;%20&#1052;&#1077;&#1090;&#1086;&#1076;&#1084;&#1089;&#1090;&#1099;\&#1087;&#1088;&#1077;&#1079;&#1077;&#1085;&#1090;&#1072;&#1094;&#1080;&#1103;-&#1042;&#1086;&#1083;&#1096;&#1077;&#1073;&#1089;&#1090;&#1074;&#1086;%20&#1084;&#1091;&#1079;&#1099;&#1082;&#1080;%20&#1074;%20&#1089;&#1082;&#1072;&#1079;&#1082;&#1077;%20&#1086;%20&#1094;&#1072;&#1088;&#1077;%20&#1057;&#1072;&#1083;&#1090;&#1072;&#1085;&#1077;\3718109%20&#1087;&#1077;&#1089;&#1085;&#1103;%20&#1073;&#1077;&#1083;&#1082;&#1080;.mp3" TargetMode="Externa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6;%20&#1094;&#1072;&#1088;&#1077;%20&#1089;&#1072;&#1083;&#1090;&#1072;&#1085;&#1077;\&#1075;&#1086;&#1090;&#1086;&#1074;&#1086;&#1077;\&#1082;&#1086;&#1085;&#1082;&#1091;&#1088;&#1089;\&#1053;&#1086;&#1074;&#1072;&#1103;%20&#1087;&#1072;&#1087;&#1082;&#1072;\&#1087;&#1088;&#1072;&#1074;&#1082;&#1072;%201001%20&#1080;&#1076;&#1077;&#1103;\&#1053;&#1086;&#1074;&#1072;&#1103;%20&#1087;&#1072;&#1087;&#1082;&#1072;\&#1085;&#1072;%20&#1089;&#1072;&#1081;&#1090;%20&#1074;%20&#1052;&#1077;&#1090;&#1086;&#1076;&#1084;&#1089;&#1090;&#1099;\&#1087;&#1088;&#1077;&#1079;&#1077;&#1085;&#1090;&#1072;&#1094;&#1080;&#1103;-&#1042;&#1086;&#1083;&#1096;&#1077;&#1073;&#1089;&#1090;&#1074;&#1086;%20&#1084;&#1091;&#1079;&#1099;&#1082;&#1080;%20&#1074;%20&#1089;&#1082;&#1072;&#1079;&#1082;&#1077;%20&#1086;%20&#1094;&#1072;&#1088;&#1077;%20&#1057;&#1072;&#1083;&#1090;&#1072;&#1085;&#1077;\3718115%20&#1095;&#1077;&#1088;&#1085;&#1086;&#1084;&#1086;&#1088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6;%20&#1094;&#1072;&#1088;&#1077;%20&#1089;&#1072;&#1083;&#1090;&#1072;&#1085;&#1077;\&#1075;&#1086;&#1090;&#1086;&#1074;&#1086;&#1077;\&#1082;&#1086;&#1085;&#1082;&#1091;&#1088;&#1089;\&#1053;&#1086;&#1074;&#1072;&#1103;%20&#1087;&#1072;&#1087;&#1082;&#1072;\&#1087;&#1088;&#1072;&#1074;&#1082;&#1072;%201001%20&#1080;&#1076;&#1077;&#1103;\&#1053;&#1086;&#1074;&#1072;&#1103;%20&#1087;&#1072;&#1087;&#1082;&#1072;\&#1085;&#1072;%20&#1089;&#1072;&#1081;&#1090;%20&#1074;%20&#1052;&#1077;&#1090;&#1086;&#1076;&#1084;&#1089;&#1090;&#1099;\&#1087;&#1088;&#1077;&#1079;&#1077;&#1085;&#1090;&#1072;&#1094;&#1080;&#1103;-&#1042;&#1086;&#1083;&#1096;&#1077;&#1073;&#1089;&#1090;&#1074;&#1086;%20&#1084;&#1091;&#1079;&#1099;&#1082;&#1080;%20&#1074;%20&#1089;&#1082;&#1072;&#1079;&#1082;&#1077;%20&#1086;%20&#1094;&#1072;&#1088;&#1077;%20&#1057;&#1072;&#1083;&#1090;&#1072;&#1085;&#1077;\&#1056;&#1080;&#1084;&#1089;&#1082;&#1080;&#1081;%20&#1050;&#1086;&#1088;&#1089;&#1072;&#1082;&#1086;&#1074;%20-%20&#1057;&#1082;&#1072;&#1079;&#1082;&#1072;%20&#1054;%20&#1062;&#1072;&#1088;&#1077;%20&#1057;&#1072;&#1083;&#1090;&#1072;&#1085;&#1077;%20&#1055;&#1086;&#1083;&#1077;&#1090;%20&#1064;&#1084;&#1077;&#1083;&#1103;%20(audiopoisk.com).mp3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6;%20&#1094;&#1072;&#1088;&#1077;%20&#1089;&#1072;&#1083;&#1090;&#1072;&#1085;&#1077;\&#1075;&#1086;&#1090;&#1086;&#1074;&#1086;&#1077;\&#1082;&#1086;&#1085;&#1082;&#1091;&#1088;&#1089;\&#1053;&#1086;&#1074;&#1072;&#1103;%20&#1087;&#1072;&#1087;&#1082;&#1072;\&#1087;&#1088;&#1072;&#1074;&#1082;&#1072;%201001%20&#1080;&#1076;&#1077;&#1103;\&#1053;&#1086;&#1074;&#1072;&#1103;%20&#1087;&#1072;&#1087;&#1082;&#1072;\&#1085;&#1072;%20&#1089;&#1072;&#1081;&#1090;%20&#1074;%20&#1052;&#1077;&#1090;&#1086;&#1076;&#1084;&#1089;&#1090;&#1099;\&#1087;&#1088;&#1077;&#1079;&#1077;&#1085;&#1090;&#1072;&#1094;&#1080;&#1103;-&#1042;&#1086;&#1083;&#1096;&#1077;&#1073;&#1089;&#1090;&#1074;&#1086;%20&#1084;&#1091;&#1079;&#1099;&#1082;&#1080;%20&#1074;%20&#1089;&#1082;&#1072;&#1079;&#1082;&#1077;%20&#1086;%20&#1094;&#1072;&#1088;&#1077;%20&#1057;&#1072;&#1083;&#1090;&#1072;&#1085;&#1077;\3718122%20&#1083;&#1077;&#1073;&#1077;&#1076;&#1100;.mp3" TargetMode="Externa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6;%20&#1094;&#1072;&#1088;&#1077;%20&#1089;&#1072;&#1083;&#1090;&#1072;&#1085;&#1077;\&#1075;&#1086;&#1090;&#1086;&#1074;&#1086;&#1077;\&#1082;&#1086;&#1085;&#1082;&#1091;&#1088;&#1089;\&#1053;&#1086;&#1074;&#1072;&#1103;%20&#1087;&#1072;&#1087;&#1082;&#1072;\&#1087;&#1088;&#1072;&#1074;&#1082;&#1072;%201001%20&#1080;&#1076;&#1077;&#1103;\&#1053;&#1086;&#1074;&#1072;&#1103;%20&#1087;&#1072;&#1087;&#1082;&#1072;\&#1085;&#1072;%20&#1089;&#1072;&#1081;&#1090;%20&#1074;%20&#1052;&#1077;&#1090;&#1086;&#1076;&#1084;&#1089;&#1090;&#1099;\&#1087;&#1088;&#1077;&#1079;&#1077;&#1085;&#1090;&#1072;&#1094;&#1080;&#1103;-&#1042;&#1086;&#1083;&#1096;&#1077;&#1073;&#1089;&#1090;&#1074;&#1086;%20&#1084;&#1091;&#1079;&#1099;&#1082;&#1080;%20&#1074;%20&#1089;&#1082;&#1072;&#1079;&#1082;&#1077;%20&#1086;%20&#1094;&#1072;&#1088;&#1077;%20&#1057;&#1072;&#1083;&#1090;&#1072;&#1085;&#1077;\3718191%20&#1092;&#1080;&#1085;&#1072;&#1083;%20&#1089;&#1083;&#1072;&#1081;&#1076;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6;%20&#1094;&#1072;&#1088;&#1077;%20&#1089;&#1072;&#1083;&#1090;&#1072;&#1085;&#1077;\&#1075;&#1086;&#1090;&#1086;&#1074;&#1086;&#1077;\&#1082;&#1086;&#1085;&#1082;&#1091;&#1088;&#1089;\&#1053;&#1086;&#1074;&#1072;&#1103;%20&#1087;&#1072;&#1087;&#1082;&#1072;\&#1087;&#1088;&#1072;&#1074;&#1082;&#1072;%201001%20&#1080;&#1076;&#1077;&#1103;\&#1053;&#1086;&#1074;&#1072;&#1103;%20&#1087;&#1072;&#1087;&#1082;&#1072;\&#1085;&#1072;%20&#1089;&#1072;&#1081;&#1090;%20&#1074;%20&#1052;&#1077;&#1090;&#1086;&#1076;&#1084;&#1089;&#1090;&#1099;\&#1087;&#1088;&#1077;&#1079;&#1077;&#1085;&#1090;&#1072;&#1094;&#1080;&#1103;-&#1042;&#1086;&#1083;&#1096;&#1077;&#1073;&#1089;&#1090;&#1074;&#1086;%20&#1084;&#1091;&#1079;&#1099;&#1082;&#1080;%20&#1074;%20&#1089;&#1082;&#1072;&#1079;&#1082;&#1077;%20&#1086;%20&#1094;&#1072;&#1088;&#1077;%20&#1057;&#1072;&#1083;&#1090;&#1072;&#1085;&#1077;\3718101%20&#1085;&#1072;&#1095;&#1072;&#1083;&#1086;.mp3" TargetMode="Externa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1880" y="908720"/>
            <a:ext cx="5329608" cy="3384376"/>
          </a:xfrm>
        </p:spPr>
        <p:txBody>
          <a:bodyPr>
            <a:noAutofit/>
          </a:bodyPr>
          <a:lstStyle/>
          <a:p>
            <a:r>
              <a:rPr lang="ru-RU" sz="6600" i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itchFamily="18" charset="0"/>
              </a:rPr>
              <a:t>         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itchFamily="18" charset="0"/>
              </a:rPr>
              <a:t>«Волшебство музыки </a:t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itchFamily="18" charset="0"/>
              </a:rPr>
              <a:t>в  сказке </a:t>
            </a:r>
            <a:b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itchFamily="18" charset="0"/>
              </a:rPr>
              <a:t>о царе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itchFamily="18" charset="0"/>
              </a:rPr>
              <a:t>Салтане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Times New Roman" pitchFamily="18" charset="0"/>
              </a:rPr>
              <a:t>» </a:t>
            </a:r>
            <a:endParaRPr lang="ru-RU" i="1" dirty="0">
              <a:solidFill>
                <a:schemeClr val="accent2">
                  <a:lumMod val="50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725144"/>
            <a:ext cx="3888432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Учитель музыки </a:t>
            </a:r>
          </a:p>
          <a:p>
            <a:r>
              <a:rPr lang="ru-RU" dirty="0" err="1" smtClean="0"/>
              <a:t>Душина</a:t>
            </a:r>
            <a:r>
              <a:rPr lang="ru-RU" dirty="0" smtClean="0"/>
              <a:t>  Лариса  Дмитриевна </a:t>
            </a:r>
          </a:p>
          <a:p>
            <a:r>
              <a:rPr lang="ru-RU" dirty="0" smtClean="0"/>
              <a:t>МОУ СОШ № 12 </a:t>
            </a:r>
          </a:p>
          <a:p>
            <a:r>
              <a:rPr lang="ru-RU" dirty="0" smtClean="0"/>
              <a:t>г.Балашов, </a:t>
            </a:r>
            <a:r>
              <a:rPr lang="ru-RU" dirty="0" smtClean="0"/>
              <a:t>Саратовской обл.  </a:t>
            </a:r>
            <a:endParaRPr lang="ru-RU" dirty="0"/>
          </a:p>
        </p:txBody>
      </p:sp>
      <p:pic>
        <p:nvPicPr>
          <p:cNvPr id="3074" name="Picture 2" descr="F:\о царе салтане\22-28.r_korsakov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32656"/>
            <a:ext cx="3145532" cy="3145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95536" y="404664"/>
            <a:ext cx="914400" cy="9144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085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Опечалился чему?» —</a:t>
            </a:r>
          </a:p>
          <a:p>
            <a:pPr>
              <a:buNone/>
            </a:pPr>
            <a:r>
              <a:rPr lang="ru-RU" dirty="0" smtClean="0"/>
              <a:t>Говорит она ему.</a:t>
            </a:r>
          </a:p>
          <a:p>
            <a:pPr>
              <a:buNone/>
            </a:pPr>
            <a:r>
              <a:rPr lang="ru-RU" dirty="0" smtClean="0"/>
              <a:t>Князь печально отвечает:</a:t>
            </a:r>
          </a:p>
          <a:p>
            <a:pPr>
              <a:buNone/>
            </a:pPr>
            <a:r>
              <a:rPr lang="ru-RU" dirty="0" smtClean="0"/>
              <a:t>«Грусть-тоска меня съедает,</a:t>
            </a:r>
          </a:p>
          <a:p>
            <a:pPr>
              <a:buNone/>
            </a:pPr>
            <a:r>
              <a:rPr lang="ru-RU" dirty="0" smtClean="0"/>
              <a:t>Одолела молодца:</a:t>
            </a:r>
          </a:p>
          <a:p>
            <a:pPr>
              <a:buNone/>
            </a:pPr>
            <a:r>
              <a:rPr lang="ru-RU" dirty="0" smtClean="0"/>
              <a:t>Видеть я б хотел отца».</a:t>
            </a:r>
          </a:p>
          <a:p>
            <a:pPr>
              <a:buNone/>
            </a:pPr>
            <a:r>
              <a:rPr lang="ru-RU" dirty="0" smtClean="0"/>
              <a:t>Лебедь князю: «Вот в чем горе!</a:t>
            </a:r>
          </a:p>
          <a:p>
            <a:pPr>
              <a:buNone/>
            </a:pPr>
            <a:r>
              <a:rPr lang="ru-RU" dirty="0" smtClean="0"/>
              <a:t>Ну, послушай: хочешь в море</a:t>
            </a:r>
          </a:p>
          <a:p>
            <a:pPr>
              <a:buNone/>
            </a:pPr>
            <a:r>
              <a:rPr lang="ru-RU" dirty="0" smtClean="0"/>
              <a:t>Полететь за кораблем?</a:t>
            </a:r>
          </a:p>
          <a:p>
            <a:pPr>
              <a:buNone/>
            </a:pPr>
            <a:r>
              <a:rPr lang="ru-RU" dirty="0" smtClean="0"/>
              <a:t>Будь же, князь, ты </a:t>
            </a:r>
            <a:r>
              <a:rPr lang="en-US" dirty="0" smtClean="0"/>
              <a:t>… 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3</a:t>
            </a:r>
            <a:r>
              <a:rPr lang="ru-RU" dirty="0" smtClean="0"/>
              <a:t>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   кого  превратился  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Гвидон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первый раз?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6216" y="5013176"/>
            <a:ext cx="1728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комар</a:t>
            </a:r>
            <a:endParaRPr lang="ru-RU" sz="2800" b="1" dirty="0"/>
          </a:p>
        </p:txBody>
      </p:sp>
      <p:pic>
        <p:nvPicPr>
          <p:cNvPr id="7" name="Рисунок 6" descr="Mosqui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2060848"/>
            <a:ext cx="3168352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25098068"/>
              </p:ext>
            </p:extLst>
          </p:nvPr>
        </p:nvGraphicFramePr>
        <p:xfrm>
          <a:off x="1331640" y="1844824"/>
          <a:ext cx="64087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13112"/>
              </a:tblGrid>
              <a:tr h="370840">
                <a:tc rowSpan="2"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5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latin typeface="Times New Roman"/>
                          <a:ea typeface="Times New Roman"/>
                        </a:rPr>
                        <a:t> 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7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rowSpan="3"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Г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к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467544" y="404664"/>
            <a:ext cx="914400" cy="9144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800" dirty="0" smtClean="0"/>
              <a:t>Ладно ль за морем, иль худо?</a:t>
            </a:r>
          </a:p>
          <a:p>
            <a:pPr>
              <a:buNone/>
            </a:pPr>
            <a:r>
              <a:rPr lang="ru-RU" sz="3800" dirty="0" smtClean="0"/>
              <a:t>И какое в свете чудо?»</a:t>
            </a:r>
          </a:p>
          <a:p>
            <a:pPr>
              <a:buNone/>
            </a:pPr>
            <a:r>
              <a:rPr lang="ru-RU" sz="3800" dirty="0" smtClean="0"/>
              <a:t>Корабельщики в ответ:</a:t>
            </a:r>
          </a:p>
          <a:p>
            <a:pPr>
              <a:buNone/>
            </a:pPr>
            <a:r>
              <a:rPr lang="ru-RU" sz="3800" dirty="0" smtClean="0"/>
              <a:t>«Мы объехали весь свет;</a:t>
            </a:r>
          </a:p>
          <a:p>
            <a:pPr>
              <a:buNone/>
            </a:pPr>
            <a:r>
              <a:rPr lang="ru-RU" sz="3800" dirty="0" smtClean="0"/>
              <a:t>За морем житье не худо,</a:t>
            </a:r>
          </a:p>
          <a:p>
            <a:pPr>
              <a:buNone/>
            </a:pPr>
            <a:r>
              <a:rPr lang="ru-RU" sz="3800" dirty="0" smtClean="0"/>
              <a:t>В свете ж вот какое чудо: </a:t>
            </a:r>
          </a:p>
          <a:p>
            <a:pPr>
              <a:buNone/>
            </a:pPr>
            <a:r>
              <a:rPr lang="ru-RU" sz="3800" dirty="0" smtClean="0"/>
              <a:t>Знайте, вот что не безделка:</a:t>
            </a:r>
          </a:p>
          <a:p>
            <a:pPr>
              <a:buNone/>
            </a:pPr>
            <a:r>
              <a:rPr lang="ru-RU" sz="3800" dirty="0" smtClean="0"/>
              <a:t>Ель в лесу, под елью белка,</a:t>
            </a:r>
          </a:p>
          <a:p>
            <a:pPr>
              <a:buNone/>
            </a:pPr>
            <a:r>
              <a:rPr lang="ru-RU" sz="3800" dirty="0" smtClean="0"/>
              <a:t>Белка песенки поет</a:t>
            </a:r>
          </a:p>
          <a:p>
            <a:pPr>
              <a:buNone/>
            </a:pPr>
            <a:r>
              <a:rPr lang="ru-RU" sz="3800" dirty="0" smtClean="0"/>
              <a:t>И орешки всё грызет,</a:t>
            </a:r>
          </a:p>
          <a:p>
            <a:pPr>
              <a:buNone/>
            </a:pPr>
            <a:r>
              <a:rPr lang="ru-RU" sz="3800" dirty="0" smtClean="0"/>
              <a:t>А орешки не простые,</a:t>
            </a:r>
          </a:p>
          <a:p>
            <a:pPr>
              <a:buNone/>
            </a:pPr>
            <a:r>
              <a:rPr lang="ru-RU" sz="3800" dirty="0" smtClean="0"/>
              <a:t>Всё скорлупки золотые,</a:t>
            </a:r>
          </a:p>
          <a:p>
            <a:pPr>
              <a:buNone/>
            </a:pPr>
            <a:r>
              <a:rPr lang="ru-RU" sz="3800" dirty="0" smtClean="0"/>
              <a:t>Ядра — чистый </a:t>
            </a:r>
            <a:r>
              <a:rPr lang="en-US" sz="3800" dirty="0" smtClean="0"/>
              <a:t>…   </a:t>
            </a:r>
            <a:r>
              <a:rPr lang="ru-RU" sz="3800" dirty="0" smtClean="0"/>
              <a:t>;</a:t>
            </a:r>
          </a:p>
          <a:p>
            <a:pPr>
              <a:buNone/>
            </a:pPr>
            <a:r>
              <a:rPr lang="ru-RU" sz="3800" dirty="0" smtClean="0"/>
              <a:t>Вот что чудом-то зовут».</a:t>
            </a:r>
            <a:endParaRPr lang="ru-RU" sz="3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4</a:t>
            </a:r>
            <a:r>
              <a:rPr lang="ru-RU" dirty="0" smtClean="0"/>
              <a:t>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Три чуда   :  первое чудо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5445224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изумруд</a:t>
            </a:r>
            <a:endParaRPr lang="ru-RU" sz="2800" b="1" dirty="0"/>
          </a:p>
        </p:txBody>
      </p:sp>
      <p:pic>
        <p:nvPicPr>
          <p:cNvPr id="4099" name="Picture 3" descr="F:\о царе салтане\cs1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556792"/>
            <a:ext cx="4384017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67142018"/>
              </p:ext>
            </p:extLst>
          </p:nvPr>
        </p:nvGraphicFramePr>
        <p:xfrm>
          <a:off x="1331640" y="1844824"/>
          <a:ext cx="64087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13112"/>
              </a:tblGrid>
              <a:tr h="370840">
                <a:tc rowSpan="2"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5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7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rowSpan="3"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Г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к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4968552" cy="396314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Видит, белочка при всех</a:t>
            </a:r>
          </a:p>
          <a:p>
            <a:pPr>
              <a:buNone/>
            </a:pPr>
            <a:r>
              <a:rPr lang="ru-RU" dirty="0" smtClean="0"/>
              <a:t>Золотой грызет орех,</a:t>
            </a:r>
          </a:p>
          <a:p>
            <a:pPr>
              <a:buNone/>
            </a:pPr>
            <a:r>
              <a:rPr lang="ru-RU" dirty="0" err="1" smtClean="0"/>
              <a:t>Изумрудец</a:t>
            </a:r>
            <a:r>
              <a:rPr lang="ru-RU" dirty="0" smtClean="0"/>
              <a:t> вынимает,</a:t>
            </a:r>
          </a:p>
          <a:p>
            <a:pPr>
              <a:buNone/>
            </a:pPr>
            <a:r>
              <a:rPr lang="ru-RU" dirty="0" smtClean="0"/>
              <a:t>А скорлупку собирает,</a:t>
            </a:r>
          </a:p>
          <a:p>
            <a:pPr>
              <a:buNone/>
            </a:pPr>
            <a:r>
              <a:rPr lang="ru-RU" dirty="0" smtClean="0"/>
              <a:t>Кучки равные кладет</a:t>
            </a:r>
          </a:p>
          <a:p>
            <a:pPr>
              <a:buNone/>
            </a:pPr>
            <a:r>
              <a:rPr lang="ru-RU" dirty="0" smtClean="0"/>
              <a:t>И с </a:t>
            </a:r>
            <a:r>
              <a:rPr lang="ru-RU" dirty="0" err="1" smtClean="0"/>
              <a:t>присвисточкой</a:t>
            </a:r>
            <a:r>
              <a:rPr lang="ru-RU" dirty="0" smtClean="0"/>
              <a:t> поет</a:t>
            </a:r>
          </a:p>
          <a:p>
            <a:pPr>
              <a:buNone/>
            </a:pPr>
            <a:r>
              <a:rPr lang="ru-RU" dirty="0" smtClean="0"/>
              <a:t>При честном при всем народе: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52400"/>
            <a:ext cx="7211144" cy="1219200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Какую песню поёт белка?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7544" y="40466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860032" y="5805264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Во саду ли, в огороде.</a:t>
            </a:r>
            <a:endParaRPr lang="ru-RU" sz="2800" b="1" dirty="0"/>
          </a:p>
        </p:txBody>
      </p:sp>
      <p:pic>
        <p:nvPicPr>
          <p:cNvPr id="10" name="Рисунок 9" descr="9144474_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556792"/>
            <a:ext cx="4532152" cy="3202721"/>
          </a:xfrm>
          <a:prstGeom prst="rect">
            <a:avLst/>
          </a:prstGeom>
        </p:spPr>
      </p:pic>
      <p:pic>
        <p:nvPicPr>
          <p:cNvPr id="8" name="3718109 песня бел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067944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23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2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39552" y="404664"/>
            <a:ext cx="914400" cy="9144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4834880" cy="3963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К морю князь — а лебедь там</a:t>
            </a:r>
          </a:p>
          <a:p>
            <a:pPr>
              <a:buNone/>
            </a:pPr>
            <a:r>
              <a:rPr lang="ru-RU" dirty="0" smtClean="0"/>
              <a:t>Уж гуляет по волнам.</a:t>
            </a:r>
          </a:p>
          <a:p>
            <a:pPr>
              <a:buNone/>
            </a:pPr>
            <a:r>
              <a:rPr lang="ru-RU" dirty="0" smtClean="0"/>
              <a:t>Молит князь: душа-де просит,</a:t>
            </a:r>
          </a:p>
          <a:p>
            <a:pPr>
              <a:buNone/>
            </a:pPr>
            <a:r>
              <a:rPr lang="ru-RU" dirty="0" smtClean="0"/>
              <a:t>Так и тянет и уносит...</a:t>
            </a:r>
          </a:p>
          <a:p>
            <a:pPr>
              <a:buNone/>
            </a:pPr>
            <a:r>
              <a:rPr lang="ru-RU" dirty="0" smtClean="0"/>
              <a:t>Вот опять она его</a:t>
            </a:r>
          </a:p>
          <a:p>
            <a:pPr>
              <a:buNone/>
            </a:pPr>
            <a:r>
              <a:rPr lang="ru-RU" dirty="0" smtClean="0"/>
              <a:t>Вмиг обрызгала всего:</a:t>
            </a:r>
          </a:p>
          <a:p>
            <a:pPr>
              <a:buNone/>
            </a:pPr>
            <a:r>
              <a:rPr lang="ru-RU" dirty="0" smtClean="0"/>
              <a:t>В  </a:t>
            </a:r>
            <a:r>
              <a:rPr lang="en-US" dirty="0" smtClean="0"/>
              <a:t>… … </a:t>
            </a:r>
            <a:r>
              <a:rPr lang="ru-RU" dirty="0" smtClean="0"/>
              <a:t>князь оборотился,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2400"/>
            <a:ext cx="8147248" cy="15484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5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В кого превратился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Гвидон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второй раз?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76256" y="5733256"/>
            <a:ext cx="1192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муха</a:t>
            </a:r>
            <a:endParaRPr lang="ru-RU" sz="2800" b="1" dirty="0"/>
          </a:p>
        </p:txBody>
      </p:sp>
      <p:pic>
        <p:nvPicPr>
          <p:cNvPr id="1027" name="Picture 3" descr="F:\о царе салтане\a0ae6e3ff1ad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348880"/>
            <a:ext cx="3410093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80143724"/>
              </p:ext>
            </p:extLst>
          </p:nvPr>
        </p:nvGraphicFramePr>
        <p:xfrm>
          <a:off x="1187624" y="1268760"/>
          <a:ext cx="64087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13112"/>
              </a:tblGrid>
              <a:tr h="370840">
                <a:tc rowSpan="2"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м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7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rowSpan="3"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Г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к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11560" y="404664"/>
            <a:ext cx="936104" cy="91440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Море вздуется бурливо,</a:t>
            </a:r>
          </a:p>
          <a:p>
            <a:pPr>
              <a:buNone/>
            </a:pPr>
            <a:r>
              <a:rPr lang="ru-RU" dirty="0" smtClean="0"/>
              <a:t>Закипит, подымет вой,</a:t>
            </a:r>
          </a:p>
          <a:p>
            <a:pPr>
              <a:buNone/>
            </a:pPr>
            <a:r>
              <a:rPr lang="ru-RU" dirty="0" smtClean="0"/>
              <a:t>Хлынет на берег пустой,</a:t>
            </a:r>
          </a:p>
          <a:p>
            <a:pPr>
              <a:buNone/>
            </a:pPr>
            <a:r>
              <a:rPr lang="ru-RU" dirty="0" smtClean="0"/>
              <a:t>Разольется в шумном беге,</a:t>
            </a:r>
          </a:p>
          <a:p>
            <a:pPr>
              <a:buNone/>
            </a:pPr>
            <a:r>
              <a:rPr lang="ru-RU" dirty="0" smtClean="0"/>
              <a:t>И очутятся на бреге,</a:t>
            </a:r>
          </a:p>
          <a:p>
            <a:pPr>
              <a:buNone/>
            </a:pPr>
            <a:r>
              <a:rPr lang="ru-RU" dirty="0" smtClean="0"/>
              <a:t>В чешуе, как жар горя,</a:t>
            </a:r>
          </a:p>
          <a:p>
            <a:pPr>
              <a:buNone/>
            </a:pPr>
            <a:r>
              <a:rPr lang="ru-RU" dirty="0" smtClean="0"/>
              <a:t>Тридцать три богатыря,</a:t>
            </a:r>
          </a:p>
          <a:p>
            <a:pPr>
              <a:buNone/>
            </a:pPr>
            <a:r>
              <a:rPr lang="ru-RU" dirty="0" smtClean="0"/>
              <a:t>Все красавцы удалые,</a:t>
            </a:r>
          </a:p>
          <a:p>
            <a:pPr>
              <a:buNone/>
            </a:pPr>
            <a:r>
              <a:rPr lang="ru-RU" dirty="0" smtClean="0"/>
              <a:t>Великаны молодые,</a:t>
            </a:r>
          </a:p>
          <a:p>
            <a:pPr>
              <a:buNone/>
            </a:pPr>
            <a:r>
              <a:rPr lang="ru-RU" dirty="0" smtClean="0"/>
              <a:t>Все равны, как на подбор,</a:t>
            </a:r>
          </a:p>
          <a:p>
            <a:pPr>
              <a:buNone/>
            </a:pPr>
            <a:r>
              <a:rPr lang="ru-RU" dirty="0" smtClean="0"/>
              <a:t>С ними дядька </a:t>
            </a:r>
            <a:r>
              <a:rPr lang="en-US" dirty="0" smtClean="0"/>
              <a:t>… …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52400"/>
            <a:ext cx="7859216" cy="104435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6</a:t>
            </a:r>
            <a:r>
              <a:rPr lang="ru-RU" dirty="0" smtClean="0"/>
              <a:t>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Три чуда   :  второе чудо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566124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Черномор</a:t>
            </a:r>
            <a:endParaRPr lang="ru-RU" sz="2800" b="1" dirty="0"/>
          </a:p>
        </p:txBody>
      </p:sp>
      <p:pic>
        <p:nvPicPr>
          <p:cNvPr id="6147" name="Picture 3" descr="F:\о царе салтане\cs166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916832"/>
            <a:ext cx="4000500" cy="3200400"/>
          </a:xfrm>
          <a:prstGeom prst="rect">
            <a:avLst/>
          </a:prstGeom>
          <a:noFill/>
        </p:spPr>
      </p:pic>
      <p:pic>
        <p:nvPicPr>
          <p:cNvPr id="8" name="3718115 черномо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27984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820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2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33157283"/>
              </p:ext>
            </p:extLst>
          </p:nvPr>
        </p:nvGraphicFramePr>
        <p:xfrm>
          <a:off x="1187624" y="1268760"/>
          <a:ext cx="64087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13112"/>
              </a:tblGrid>
              <a:tr h="370840">
                <a:tc rowSpan="2"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м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7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Ч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1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rowSpan="3"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Г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к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39552" y="332656"/>
            <a:ext cx="914400" cy="9144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4644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Тридцать три богатыря,</a:t>
            </a:r>
          </a:p>
          <a:p>
            <a:pPr>
              <a:buNone/>
            </a:pPr>
            <a:r>
              <a:rPr lang="ru-RU" dirty="0" smtClean="0"/>
              <a:t>Все красавцы молодые,</a:t>
            </a:r>
          </a:p>
          <a:p>
            <a:pPr>
              <a:buNone/>
            </a:pPr>
            <a:r>
              <a:rPr lang="ru-RU" dirty="0" smtClean="0"/>
              <a:t>Великаны удалые,</a:t>
            </a:r>
          </a:p>
          <a:p>
            <a:pPr>
              <a:buNone/>
            </a:pPr>
            <a:r>
              <a:rPr lang="ru-RU" dirty="0" smtClean="0"/>
              <a:t>Все равны, как на подбор,</a:t>
            </a:r>
          </a:p>
          <a:p>
            <a:pPr>
              <a:buNone/>
            </a:pPr>
            <a:r>
              <a:rPr lang="ru-RU" dirty="0" smtClean="0"/>
              <a:t>С ними дядька </a:t>
            </a:r>
            <a:r>
              <a:rPr lang="ru-RU" dirty="0" err="1" smtClean="0"/>
              <a:t>Черномор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Князю лебедь отвечает:</a:t>
            </a:r>
          </a:p>
          <a:p>
            <a:pPr>
              <a:buNone/>
            </a:pPr>
            <a:r>
              <a:rPr lang="ru-RU" dirty="0" smtClean="0"/>
              <a:t>«Вот что, князь, тебя смущает?</a:t>
            </a:r>
          </a:p>
          <a:p>
            <a:pPr>
              <a:buNone/>
            </a:pPr>
            <a:r>
              <a:rPr lang="ru-RU" dirty="0" smtClean="0"/>
              <a:t>Не тужи, душа моя,</a:t>
            </a:r>
          </a:p>
          <a:p>
            <a:pPr>
              <a:buNone/>
            </a:pPr>
            <a:r>
              <a:rPr lang="ru-RU" dirty="0" smtClean="0"/>
              <a:t>Это чудо знаю я.</a:t>
            </a:r>
          </a:p>
          <a:p>
            <a:pPr>
              <a:buNone/>
            </a:pPr>
            <a:r>
              <a:rPr lang="ru-RU" dirty="0" smtClean="0"/>
              <a:t>Эти витязи морские</a:t>
            </a:r>
          </a:p>
          <a:p>
            <a:pPr>
              <a:buNone/>
            </a:pPr>
            <a:r>
              <a:rPr lang="ru-RU" dirty="0" smtClean="0"/>
              <a:t>Мне ведь </a:t>
            </a:r>
            <a:r>
              <a:rPr lang="en-US" dirty="0" smtClean="0"/>
              <a:t>… …</a:t>
            </a:r>
            <a:r>
              <a:rPr lang="ru-RU" dirty="0" smtClean="0"/>
              <a:t> все родные.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7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Кем приходятся    33    богатыря царевне   Лебедь?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5949280"/>
            <a:ext cx="1408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братья</a:t>
            </a:r>
            <a:endParaRPr lang="ru-RU" sz="2800" b="1" dirty="0"/>
          </a:p>
        </p:txBody>
      </p:sp>
      <p:pic>
        <p:nvPicPr>
          <p:cNvPr id="7170" name="Picture 2" descr="F:\о царе салтане\skazka_o_care_saltane-08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988840"/>
            <a:ext cx="3936438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3861048"/>
            <a:ext cx="4096544" cy="252028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Прекрасная опера-сказка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была создана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 Н. А. Римским-Корсаковым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к 100-летнему юбилею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А. С. Пушкина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8208912" cy="1656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сказка А.С.Пушкина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опера Н.А.Римского- Корсакова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D:\документы\сказки\о царе салтане\20100620_0919skazka_o_care_salt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76872"/>
            <a:ext cx="403244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700842102"/>
              </p:ext>
            </p:extLst>
          </p:nvPr>
        </p:nvGraphicFramePr>
        <p:xfrm>
          <a:off x="1187624" y="1268760"/>
          <a:ext cx="64087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13112"/>
              </a:tblGrid>
              <a:tr h="370840">
                <a:tc rowSpan="2"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м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б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т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я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Ч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1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rowSpan="3"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Г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к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39552" y="404664"/>
            <a:ext cx="914400" cy="91440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К морю князь, а лебедь там</a:t>
            </a:r>
          </a:p>
          <a:p>
            <a:pPr>
              <a:buNone/>
            </a:pPr>
            <a:r>
              <a:rPr lang="ru-RU" dirty="0" smtClean="0"/>
              <a:t>Уж гуляет по волнам.</a:t>
            </a:r>
          </a:p>
          <a:p>
            <a:pPr>
              <a:buNone/>
            </a:pPr>
            <a:r>
              <a:rPr lang="ru-RU" dirty="0" smtClean="0"/>
              <a:t>Князь опять: душа-де просит...</a:t>
            </a:r>
          </a:p>
          <a:p>
            <a:pPr>
              <a:buNone/>
            </a:pPr>
            <a:r>
              <a:rPr lang="ru-RU" dirty="0" smtClean="0"/>
              <a:t>Так и тянет и уносит...</a:t>
            </a:r>
          </a:p>
          <a:p>
            <a:pPr>
              <a:buNone/>
            </a:pPr>
            <a:r>
              <a:rPr lang="ru-RU" dirty="0" smtClean="0"/>
              <a:t>И опять она его</a:t>
            </a:r>
          </a:p>
          <a:p>
            <a:pPr>
              <a:buNone/>
            </a:pPr>
            <a:r>
              <a:rPr lang="ru-RU" dirty="0" smtClean="0"/>
              <a:t>Вмиг обрызгала всего.</a:t>
            </a:r>
          </a:p>
          <a:p>
            <a:pPr>
              <a:buNone/>
            </a:pPr>
            <a:r>
              <a:rPr lang="ru-RU" dirty="0" smtClean="0"/>
              <a:t>Тут он очень уменьшился,</a:t>
            </a:r>
          </a:p>
          <a:p>
            <a:pPr>
              <a:buNone/>
            </a:pPr>
            <a:r>
              <a:rPr lang="en-US" dirty="0" smtClean="0"/>
              <a:t>……</a:t>
            </a:r>
            <a:r>
              <a:rPr lang="ru-RU" dirty="0" smtClean="0"/>
              <a:t> князь оборотился,</a:t>
            </a:r>
          </a:p>
          <a:p>
            <a:pPr>
              <a:buNone/>
            </a:pPr>
            <a:r>
              <a:rPr lang="ru-RU" dirty="0" smtClean="0"/>
              <a:t>Полетел и зажужжал;</a:t>
            </a:r>
          </a:p>
          <a:p>
            <a:pPr>
              <a:buNone/>
            </a:pPr>
            <a:r>
              <a:rPr lang="ru-RU" dirty="0" smtClean="0"/>
              <a:t>Судно на море догнал,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8 </a:t>
            </a:r>
            <a:r>
              <a:rPr lang="ru-RU" dirty="0" smtClean="0"/>
              <a:t>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  кого превратился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Гвидон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третий раз?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08304" y="5589240"/>
            <a:ext cx="1589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шмель</a:t>
            </a:r>
            <a:endParaRPr lang="ru-RU" sz="2800" b="1" dirty="0"/>
          </a:p>
        </p:txBody>
      </p:sp>
      <p:pic>
        <p:nvPicPr>
          <p:cNvPr id="8194" name="Picture 2" descr="F:\о царе салтане\s320x24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844824"/>
            <a:ext cx="1518169" cy="2304256"/>
          </a:xfrm>
          <a:prstGeom prst="rect">
            <a:avLst/>
          </a:prstGeom>
          <a:noFill/>
        </p:spPr>
      </p:pic>
      <p:pic>
        <p:nvPicPr>
          <p:cNvPr id="8195" name="Picture 3" descr="F:\о царе салтане\73325827_46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068960"/>
            <a:ext cx="2128737" cy="3096344"/>
          </a:xfrm>
          <a:prstGeom prst="rect">
            <a:avLst/>
          </a:prstGeom>
          <a:noFill/>
        </p:spPr>
      </p:pic>
      <p:pic>
        <p:nvPicPr>
          <p:cNvPr id="10" name="Римский Корсаков - Сказка О Царе Салтане Полет Шмеля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283968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8252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61697020"/>
              </p:ext>
            </p:extLst>
          </p:nvPr>
        </p:nvGraphicFramePr>
        <p:xfrm>
          <a:off x="1187624" y="1268760"/>
          <a:ext cx="64087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13112"/>
              </a:tblGrid>
              <a:tr h="370840">
                <a:tc rowSpan="2"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м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aseline="0" dirty="0" err="1" smtClean="0">
                          <a:latin typeface="Times New Roman"/>
                          <a:ea typeface="Times New Roman"/>
                        </a:rPr>
                        <a:t>ш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л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б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т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я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Ч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rowSpan="3"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Г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к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Вот идет молва правдива:</a:t>
            </a:r>
          </a:p>
          <a:p>
            <a:pPr>
              <a:buNone/>
            </a:pPr>
            <a:r>
              <a:rPr lang="ru-RU" dirty="0" smtClean="0"/>
              <a:t>За морем царевна есть,</a:t>
            </a:r>
          </a:p>
          <a:p>
            <a:pPr>
              <a:buNone/>
            </a:pPr>
            <a:r>
              <a:rPr lang="ru-RU" dirty="0" smtClean="0"/>
              <a:t>Что не можно глаз </a:t>
            </a:r>
            <a:r>
              <a:rPr lang="ru-RU" dirty="0" err="1" smtClean="0"/>
              <a:t>отвесть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Днем свет божий затмевает,</a:t>
            </a:r>
          </a:p>
          <a:p>
            <a:pPr>
              <a:buNone/>
            </a:pPr>
            <a:r>
              <a:rPr lang="ru-RU" dirty="0" smtClean="0"/>
              <a:t>Ночью землю освещает,</a:t>
            </a:r>
          </a:p>
          <a:p>
            <a:pPr>
              <a:buNone/>
            </a:pPr>
            <a:r>
              <a:rPr lang="ru-RU" dirty="0" smtClean="0"/>
              <a:t>Месяц под косой блестит,</a:t>
            </a:r>
          </a:p>
          <a:p>
            <a:pPr>
              <a:buNone/>
            </a:pPr>
            <a:r>
              <a:rPr lang="ru-RU" dirty="0" smtClean="0"/>
              <a:t>А во лбу звезда горит.</a:t>
            </a:r>
          </a:p>
          <a:p>
            <a:pPr>
              <a:buNone/>
            </a:pPr>
            <a:r>
              <a:rPr lang="ru-RU" dirty="0" smtClean="0"/>
              <a:t>А сама-то величава,</a:t>
            </a:r>
          </a:p>
          <a:p>
            <a:pPr>
              <a:buNone/>
            </a:pPr>
            <a:r>
              <a:rPr lang="ru-RU" dirty="0" smtClean="0"/>
              <a:t>Выплывает, будто пава;</a:t>
            </a:r>
          </a:p>
          <a:p>
            <a:pPr>
              <a:buNone/>
            </a:pPr>
            <a:r>
              <a:rPr lang="ru-RU" dirty="0" smtClean="0"/>
              <a:t>А как речь-то говорит,</a:t>
            </a:r>
          </a:p>
          <a:p>
            <a:pPr>
              <a:buNone/>
            </a:pPr>
            <a:r>
              <a:rPr lang="ru-RU" dirty="0" smtClean="0"/>
              <a:t>Словно реченька журчит.</a:t>
            </a:r>
          </a:p>
          <a:p>
            <a:pPr>
              <a:buNone/>
            </a:pPr>
            <a:r>
              <a:rPr lang="ru-RU" dirty="0" smtClean="0"/>
              <a:t>Молвить можно справедливо,</a:t>
            </a:r>
          </a:p>
          <a:p>
            <a:pPr>
              <a:buNone/>
            </a:pPr>
            <a:r>
              <a:rPr lang="ru-RU" dirty="0" smtClean="0"/>
              <a:t>Это диво, так уж диво».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416824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Три чуда: третье чудо-диво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11560" y="40466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580112" y="573325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Царевна Лебедь</a:t>
            </a:r>
            <a:endParaRPr lang="ru-RU" sz="2800" b="1" dirty="0"/>
          </a:p>
        </p:txBody>
      </p:sp>
      <p:pic>
        <p:nvPicPr>
          <p:cNvPr id="4099" name="Picture 3" descr="F:\о царе салтане\0cc961a34e05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84784"/>
            <a:ext cx="2736304" cy="4123183"/>
          </a:xfrm>
          <a:prstGeom prst="rect">
            <a:avLst/>
          </a:prstGeom>
          <a:noFill/>
        </p:spPr>
      </p:pic>
      <p:pic>
        <p:nvPicPr>
          <p:cNvPr id="8" name="3718122 лебед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72000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12045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11560" y="404664"/>
            <a:ext cx="914400" cy="9144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Повариха и ткачиха</a:t>
            </a:r>
          </a:p>
          <a:p>
            <a:pPr>
              <a:buNone/>
            </a:pPr>
            <a:r>
              <a:rPr lang="ru-RU" dirty="0" smtClean="0"/>
              <a:t>Ни гугу — но </a:t>
            </a:r>
            <a:r>
              <a:rPr lang="ru-RU" dirty="0" err="1" smtClean="0"/>
              <a:t>Бабариха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Усмехнувшись говорит:</a:t>
            </a:r>
          </a:p>
          <a:p>
            <a:pPr>
              <a:buNone/>
            </a:pPr>
            <a:r>
              <a:rPr lang="ru-RU" dirty="0" smtClean="0"/>
              <a:t>«Кто нас этим удивит? </a:t>
            </a:r>
          </a:p>
          <a:p>
            <a:pPr>
              <a:buNone/>
            </a:pPr>
            <a:r>
              <a:rPr lang="ru-RU" dirty="0" smtClean="0"/>
              <a:t>Люди из моря выходят</a:t>
            </a:r>
          </a:p>
          <a:p>
            <a:pPr>
              <a:buNone/>
            </a:pPr>
            <a:r>
              <a:rPr lang="ru-RU" dirty="0" smtClean="0"/>
              <a:t>И себе дозором бродят!</a:t>
            </a:r>
          </a:p>
          <a:p>
            <a:pPr>
              <a:buNone/>
            </a:pPr>
            <a:r>
              <a:rPr lang="ru-RU" dirty="0" smtClean="0"/>
              <a:t>Правду ль бают, или лгут,</a:t>
            </a:r>
          </a:p>
          <a:p>
            <a:pPr>
              <a:buNone/>
            </a:pPr>
            <a:r>
              <a:rPr lang="ru-RU" dirty="0" smtClean="0"/>
              <a:t>Дива я не вижу тут.</a:t>
            </a:r>
          </a:p>
          <a:p>
            <a:pPr>
              <a:buNone/>
            </a:pPr>
            <a:r>
              <a:rPr lang="ru-RU" dirty="0" smtClean="0"/>
              <a:t>В свете есть такие ль дива?</a:t>
            </a:r>
          </a:p>
          <a:p>
            <a:pPr>
              <a:buNone/>
            </a:pPr>
            <a:r>
              <a:rPr lang="ru-RU" dirty="0" smtClean="0"/>
              <a:t>Чуду царь </a:t>
            </a:r>
            <a:r>
              <a:rPr lang="ru-RU" dirty="0" err="1" smtClean="0"/>
              <a:t>Салтан</a:t>
            </a:r>
            <a:r>
              <a:rPr lang="ru-RU" dirty="0" smtClean="0"/>
              <a:t> дивится —</a:t>
            </a:r>
          </a:p>
          <a:p>
            <a:pPr>
              <a:buNone/>
            </a:pPr>
            <a:r>
              <a:rPr lang="ru-RU" dirty="0" smtClean="0"/>
              <a:t>А царевич хоть и злится,</a:t>
            </a:r>
          </a:p>
          <a:p>
            <a:pPr>
              <a:buNone/>
            </a:pPr>
            <a:r>
              <a:rPr lang="ru-RU" dirty="0" smtClean="0"/>
              <a:t>Но жалеет он очей</a:t>
            </a:r>
          </a:p>
          <a:p>
            <a:pPr>
              <a:buNone/>
            </a:pPr>
            <a:r>
              <a:rPr lang="ru-RU" dirty="0" smtClean="0"/>
              <a:t>Старой … … … своей: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400"/>
            <a:ext cx="8219256" cy="16204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9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Кем   приходится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Бабариха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князю?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4208" y="5877272"/>
            <a:ext cx="1696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бабушка</a:t>
            </a:r>
            <a:endParaRPr lang="ru-RU" sz="2800" b="1" dirty="0"/>
          </a:p>
        </p:txBody>
      </p:sp>
      <p:pic>
        <p:nvPicPr>
          <p:cNvPr id="9218" name="Picture 2" descr="F:\о царе салтане\363906449e2425f58f180baf1d3acb8a_full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844824"/>
            <a:ext cx="2445643" cy="378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70132706"/>
              </p:ext>
            </p:extLst>
          </p:nvPr>
        </p:nvGraphicFramePr>
        <p:xfrm>
          <a:off x="1115616" y="1268760"/>
          <a:ext cx="64087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13112"/>
              </a:tblGrid>
              <a:tr h="370840">
                <a:tc rowSpan="2"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м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aseline="0" dirty="0" err="1" smtClean="0">
                          <a:latin typeface="Times New Roman"/>
                          <a:ea typeface="Times New Roman"/>
                        </a:rPr>
                        <a:t>ш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л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Б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б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б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т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я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Ч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1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rowSpan="3"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Г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к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37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4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500" b="1" dirty="0" smtClean="0"/>
              <a:t>   «Сказка о царе </a:t>
            </a:r>
            <a:r>
              <a:rPr lang="ru-RU" sz="3500" b="1" dirty="0" err="1" smtClean="0"/>
              <a:t>Салтане</a:t>
            </a:r>
            <a:r>
              <a:rPr lang="ru-RU" sz="3500" b="1" dirty="0" smtClean="0"/>
              <a:t>» – последняя </a:t>
            </a:r>
          </a:p>
          <a:p>
            <a:pPr algn="ctr">
              <a:buNone/>
            </a:pPr>
            <a:r>
              <a:rPr lang="ru-RU" sz="3500" b="1" dirty="0" smtClean="0"/>
              <a:t>из относительно «безмятежных» сказочных опер</a:t>
            </a:r>
            <a:endParaRPr lang="en-US" sz="3500" b="1" dirty="0" smtClean="0"/>
          </a:p>
          <a:p>
            <a:pPr algn="ctr">
              <a:buNone/>
            </a:pPr>
            <a:r>
              <a:rPr lang="ru-RU" sz="3500" b="1" dirty="0" smtClean="0"/>
              <a:t>Н.А. Римского-Корсакова </a:t>
            </a:r>
            <a:endParaRPr lang="en-US" sz="3500" b="1" dirty="0" smtClean="0"/>
          </a:p>
          <a:p>
            <a:pPr algn="ctr">
              <a:buNone/>
            </a:pPr>
            <a:r>
              <a:rPr lang="ru-RU" sz="3500" b="1" dirty="0" smtClean="0"/>
              <a:t>народно-фантастического жанра</a:t>
            </a:r>
            <a:endParaRPr lang="ru-RU" sz="35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1440160"/>
          </a:xfrm>
        </p:spPr>
        <p:txBody>
          <a:bodyPr>
            <a:normAutofit/>
          </a:bodyPr>
          <a:lstStyle/>
          <a:p>
            <a:r>
              <a:rPr lang="en-US" dirty="0" smtClean="0"/>
              <a:t>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Как зовут жену царя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Салтана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 smtClean="0"/>
              <a:t>                   </a:t>
            </a:r>
            <a:r>
              <a:rPr lang="ru-RU" dirty="0" smtClean="0"/>
              <a:t>(ключевое слово)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11560" y="476672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71800" y="2204864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МИЛИТРИСА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31640" y="1844824"/>
          <a:ext cx="6768751" cy="4104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110"/>
                <a:gridCol w="487110"/>
                <a:gridCol w="487110"/>
                <a:gridCol w="487110"/>
                <a:gridCol w="487110"/>
                <a:gridCol w="487110"/>
                <a:gridCol w="487110"/>
                <a:gridCol w="487110"/>
                <a:gridCol w="487110"/>
                <a:gridCol w="487110"/>
                <a:gridCol w="487110"/>
                <a:gridCol w="487110"/>
                <a:gridCol w="487110"/>
                <a:gridCol w="436321"/>
              </a:tblGrid>
              <a:tr h="456051">
                <a:tc rowSpan="2"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051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56051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ш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Л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051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Б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х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051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Т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0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Ч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051">
                <a:tc rowSpan="3"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Г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051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</a:tr>
              <a:tr h="456051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15816" y="332656"/>
            <a:ext cx="4464496" cy="12192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</a:rPr>
              <a:t>правильно!!!</a:t>
            </a:r>
            <a:endParaRPr lang="ru-RU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9424" y="2132856"/>
            <a:ext cx="4861048" cy="40939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Царь слезами залился,</a:t>
            </a:r>
          </a:p>
          <a:p>
            <a:pPr>
              <a:buNone/>
            </a:pPr>
            <a:r>
              <a:rPr lang="ru-RU" dirty="0" smtClean="0"/>
              <a:t>Обнимает он царицу,</a:t>
            </a:r>
          </a:p>
          <a:p>
            <a:pPr>
              <a:buNone/>
            </a:pPr>
            <a:r>
              <a:rPr lang="ru-RU" dirty="0" smtClean="0"/>
              <a:t>И сынка, и молодицу,</a:t>
            </a:r>
          </a:p>
          <a:p>
            <a:pPr>
              <a:buNone/>
            </a:pPr>
            <a:r>
              <a:rPr lang="ru-RU" dirty="0" smtClean="0"/>
              <a:t>И садятся все за стол;</a:t>
            </a:r>
          </a:p>
          <a:p>
            <a:pPr>
              <a:buNone/>
            </a:pPr>
            <a:r>
              <a:rPr lang="en-US" dirty="0" smtClean="0"/>
              <a:t>…. </a:t>
            </a:r>
            <a:r>
              <a:rPr lang="ru-RU" dirty="0" smtClean="0"/>
              <a:t>И веселый пир пошел.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ru-RU" dirty="0" smtClean="0"/>
              <a:t>Я там был; мед, пиво пил -</a:t>
            </a:r>
          </a:p>
          <a:p>
            <a:pPr>
              <a:buNone/>
            </a:pPr>
            <a:r>
              <a:rPr lang="en-US" dirty="0" smtClean="0"/>
              <a:t>       </a:t>
            </a:r>
            <a:r>
              <a:rPr lang="ru-RU" dirty="0" smtClean="0"/>
              <a:t>И усы лишь обмочил.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Вот и сказке конец,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 кто слушал - молодец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!</a:t>
            </a:r>
          </a:p>
        </p:txBody>
      </p:sp>
      <p:pic>
        <p:nvPicPr>
          <p:cNvPr id="5" name="Picture 2" descr="F:\о царе салтане\26596075_1212751997_kurkin_07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3200400" cy="414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— одно из наиболее солнечных произведений оперной литературы. </a:t>
            </a:r>
            <a:endParaRPr lang="en-US" dirty="0" smtClean="0"/>
          </a:p>
          <a:p>
            <a:pPr algn="ctr">
              <a:buNone/>
            </a:pPr>
            <a:r>
              <a:rPr lang="ru-RU" dirty="0" smtClean="0"/>
              <a:t>Музыка ее, озаренная безоблачной радостью и мягким юмором, течет легко и непринужденно. В ней воссоздана наивная простота и свежесть народного искусства. </a:t>
            </a:r>
            <a:endParaRPr lang="en-US" dirty="0" smtClean="0"/>
          </a:p>
          <a:p>
            <a:pPr algn="ctr">
              <a:buNone/>
            </a:pPr>
            <a:r>
              <a:rPr lang="ru-RU" dirty="0" smtClean="0"/>
              <a:t>Музыка насыщена мелодическими оборотами и затейливыми ритмами народных песен и плясок. Значительную роль в опере играют симфонические эпизоды, в которых последовательно применены принципы </a:t>
            </a:r>
            <a:r>
              <a:rPr lang="ru-RU" dirty="0" err="1" smtClean="0"/>
              <a:t>программности</a:t>
            </a:r>
            <a:r>
              <a:rPr lang="ru-RU" dirty="0" smtClean="0"/>
              <a:t>. </a:t>
            </a:r>
            <a:r>
              <a:rPr lang="en-US" dirty="0" smtClean="0"/>
              <a:t> </a:t>
            </a:r>
            <a:r>
              <a:rPr lang="ru-RU" dirty="0" smtClean="0"/>
              <a:t>Эти эпизоды органически включены в сценическое действие, дополняют его.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«Сказка о царе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Салтане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3718191 финал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35597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Ветер на море гуляет</a:t>
            </a:r>
          </a:p>
          <a:p>
            <a:pPr>
              <a:buNone/>
            </a:pPr>
            <a:r>
              <a:rPr lang="ru-RU" sz="2400" dirty="0" smtClean="0"/>
              <a:t>И кораблик подгоняет;</a:t>
            </a:r>
          </a:p>
          <a:p>
            <a:pPr>
              <a:buNone/>
            </a:pPr>
            <a:r>
              <a:rPr lang="ru-RU" sz="2400" dirty="0" smtClean="0"/>
              <a:t>Он бежит себе в волнах</a:t>
            </a:r>
          </a:p>
          <a:p>
            <a:pPr>
              <a:buNone/>
            </a:pPr>
            <a:r>
              <a:rPr lang="ru-RU" sz="2400" dirty="0" smtClean="0"/>
              <a:t>На раздутых парусах.</a:t>
            </a:r>
          </a:p>
          <a:p>
            <a:pPr>
              <a:buNone/>
            </a:pPr>
            <a:r>
              <a:rPr lang="ru-RU" sz="2400" dirty="0" smtClean="0"/>
              <a:t>Корабельщики дивятся,</a:t>
            </a:r>
          </a:p>
          <a:p>
            <a:pPr>
              <a:buNone/>
            </a:pPr>
            <a:r>
              <a:rPr lang="ru-RU" sz="2400" dirty="0" smtClean="0"/>
              <a:t>На кораблике толпятся,</a:t>
            </a:r>
          </a:p>
          <a:p>
            <a:pPr>
              <a:buNone/>
            </a:pPr>
            <a:r>
              <a:rPr lang="ru-RU" sz="2400" dirty="0" smtClean="0"/>
              <a:t>На знакомом острову</a:t>
            </a:r>
          </a:p>
          <a:p>
            <a:pPr>
              <a:buNone/>
            </a:pPr>
            <a:r>
              <a:rPr lang="ru-RU" sz="2400" dirty="0" smtClean="0"/>
              <a:t>Чудо видят наяву: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52400"/>
            <a:ext cx="7571184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Дать полное название сказки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4941457"/>
            <a:ext cx="38884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СКАЗКА О ЦАРЕ САЛТАНЕ, </a:t>
            </a:r>
          </a:p>
          <a:p>
            <a:r>
              <a:rPr lang="ru-RU" sz="1400" b="1" dirty="0" smtClean="0"/>
              <a:t>О СЫНЕ ЕГО СЛАВНОМ И МОГУЧЕМ БОГАТЫРЕ КНЯЗЕ</a:t>
            </a:r>
          </a:p>
          <a:p>
            <a:r>
              <a:rPr lang="ru-RU" sz="1400" b="1" dirty="0" smtClean="0"/>
              <a:t>ГВИДОНЕ САЛТАНОВИЧЕ</a:t>
            </a:r>
          </a:p>
          <a:p>
            <a:r>
              <a:rPr lang="ru-RU" sz="1400" b="1" dirty="0" smtClean="0"/>
              <a:t>И О ПРЕКРАСНОЙ ЦАРЕВНЕ ЛЕБЕДИ</a:t>
            </a:r>
            <a:endParaRPr lang="ru-RU" sz="1400" b="1" dirty="0"/>
          </a:p>
        </p:txBody>
      </p:sp>
      <p:pic>
        <p:nvPicPr>
          <p:cNvPr id="2050" name="Picture 2" descr="F:\о царе салтане\9785170185054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556792"/>
            <a:ext cx="4392488" cy="2808312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95536" y="548680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3718101 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23928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419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о царе салтане\Копия malnm_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6272"/>
            <a:ext cx="6624736" cy="663577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035152"/>
          </a:xfrm>
        </p:spPr>
        <p:txBody>
          <a:bodyPr/>
          <a:lstStyle/>
          <a:p>
            <a:r>
              <a:rPr lang="ru-RU" dirty="0" smtClean="0"/>
              <a:t>            дополнительный вопрос – </a:t>
            </a:r>
          </a:p>
          <a:p>
            <a:pPr>
              <a:buNone/>
            </a:pPr>
            <a:r>
              <a:rPr lang="ru-RU" dirty="0" smtClean="0"/>
              <a:t>                                                     Ответ на пять баллов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Комментарии к слайдам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39552" y="1556792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733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http://www.rvb.ru/pushkin/01text/03fables/01fables</a:t>
            </a:r>
            <a:endParaRPr lang="ru-RU" dirty="0" smtClean="0"/>
          </a:p>
          <a:p>
            <a:r>
              <a:rPr lang="ru-RU" dirty="0" smtClean="0"/>
              <a:t>http://images.yandex.ru/yandsearch?text=%D0%BE%D0%BF%D0%B5%D1%80%D0%B0+%D1%80%D0%B8%D0%BC%D1%81%D0%BA%D0%BE%D0%B3%D0%BE-%D0%BA%D0%BE%D1%80%D1%81%D0%B0%D0%BA%D0%BE%D0%B2%D0%B0+%D1%81%D0%BA%D0%B0%D0%B7%D0%BA%D0%B0+%D0%BE+%D1%86%D0%B0%D1%80%D0%B5+%D1%81%D0%B0%D0%BB%D1%82%D0%B0%D0%BD%D0%B5&amp;rpt=image</a:t>
            </a:r>
          </a:p>
          <a:p>
            <a:r>
              <a:rPr lang="en-US" dirty="0" smtClean="0"/>
              <a:t>http://www.classic-music.ru/mp3-rimsky-saltan.html</a:t>
            </a:r>
            <a:endParaRPr lang="ru-RU" dirty="0" smtClean="0"/>
          </a:p>
          <a:p>
            <a:r>
              <a:rPr lang="en-US" dirty="0" smtClean="0"/>
              <a:t>http://muzofon.com/search/</a:t>
            </a:r>
            <a:r>
              <a:rPr lang="ru-RU" dirty="0" smtClean="0"/>
              <a:t>Римский%20Корсаков%20%20%20Сказка%20О%20Царе%20Салтане</a:t>
            </a:r>
          </a:p>
          <a:p>
            <a:r>
              <a:rPr lang="en-US" dirty="0" smtClean="0"/>
              <a:t>http://www.mobilmusic.ru/mp3rezak/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Использованные  ресурсы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75656" y="2060848"/>
          <a:ext cx="64087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13112"/>
              </a:tblGrid>
              <a:tr h="370840">
                <a:tc rowSpan="2"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0" baseline="0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7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rowSpan="3"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2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400" b="0" baseline="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3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Заполните кроссворд, ответив на вопросы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(красным выделено ключевое слово)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95536" y="404664"/>
            <a:ext cx="914400" cy="9144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63319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 сени вышел царь-отец.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Все пустились во дворец.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Царь недолго собирался: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В тот же вечер обвенчался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1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Как зовут царя 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84168" y="5733256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Салтан</a:t>
            </a:r>
            <a:endParaRPr lang="ru-RU" sz="2800" b="1" dirty="0"/>
          </a:p>
        </p:txBody>
      </p:sp>
      <p:pic>
        <p:nvPicPr>
          <p:cNvPr id="3074" name="Picture 2" descr="F:\о царе салтане\48780096_a5d718bcb4a2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268760"/>
            <a:ext cx="32004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32660004"/>
              </p:ext>
            </p:extLst>
          </p:nvPr>
        </p:nvGraphicFramePr>
        <p:xfrm>
          <a:off x="1475656" y="1988840"/>
          <a:ext cx="64087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13112"/>
              </a:tblGrid>
              <a:tr h="370840">
                <a:tc rowSpan="2"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5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latin typeface="Times New Roman"/>
                          <a:ea typeface="Times New Roman"/>
                        </a:rPr>
                        <a:t> 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7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rowSpan="3"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2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3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2060848"/>
            <a:ext cx="3682752" cy="4035152"/>
          </a:xfrm>
        </p:spPr>
        <p:txBody>
          <a:bodyPr/>
          <a:lstStyle/>
          <a:p>
            <a:pPr algn="ctr"/>
            <a:r>
              <a:rPr lang="ru-RU" dirty="0" smtClean="0"/>
              <a:t>3 ноября (21 октября) 1900 года в Москве</a:t>
            </a:r>
          </a:p>
          <a:p>
            <a:pPr algn="ctr">
              <a:buNone/>
            </a:pPr>
            <a:r>
              <a:rPr lang="ru-RU" dirty="0" smtClean="0"/>
              <a:t>    в Товариществе русской частной оперы состоялась премьера </a:t>
            </a:r>
          </a:p>
          <a:p>
            <a:pPr algn="ctr">
              <a:buNone/>
            </a:pPr>
            <a:r>
              <a:rPr lang="ru-RU" dirty="0" smtClean="0"/>
              <a:t>«Сказки о царе    </a:t>
            </a:r>
            <a:r>
              <a:rPr lang="ru-RU" dirty="0" err="1" smtClean="0"/>
              <a:t>Салтане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44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Как зовут жену царя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Салтана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(ключевое слово)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7544" y="476672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F:\о царе салтане\b84a89744695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132856"/>
            <a:ext cx="3139355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95536" y="476672"/>
            <a:ext cx="914400" cy="914400"/>
          </a:xfrm>
          <a:prstGeom prst="ellipse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Все их громко величают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И царевича венчают</a:t>
            </a:r>
          </a:p>
          <a:p>
            <a:pPr>
              <a:buNone/>
            </a:pPr>
            <a:r>
              <a:rPr lang="ru-RU" sz="2400" dirty="0" err="1" smtClean="0">
                <a:cs typeface="Times New Roman" pitchFamily="18" charset="0"/>
              </a:rPr>
              <a:t>Княжей</a:t>
            </a:r>
            <a:r>
              <a:rPr lang="ru-RU" sz="2400" dirty="0" smtClean="0">
                <a:cs typeface="Times New Roman" pitchFamily="18" charset="0"/>
              </a:rPr>
              <a:t> шапкой, и главой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Возглашают над собой; 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         И среди своей столицы,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         С разрешения царицы,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         В тот же день стал княжить он</a:t>
            </a:r>
          </a:p>
          <a:p>
            <a:pPr>
              <a:buNone/>
            </a:pPr>
            <a:r>
              <a:rPr lang="ru-RU" sz="2400" dirty="0" smtClean="0">
                <a:cs typeface="Times New Roman" pitchFamily="18" charset="0"/>
              </a:rPr>
              <a:t>         И нарекся: князь </a:t>
            </a:r>
            <a:r>
              <a:rPr lang="en-US" sz="2400" dirty="0" smtClean="0">
                <a:cs typeface="Times New Roman" pitchFamily="18" charset="0"/>
              </a:rPr>
              <a:t>….</a:t>
            </a:r>
            <a:endParaRPr lang="ru-RU" sz="2400" dirty="0"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19200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bg1"/>
                </a:solidFill>
              </a:rPr>
              <a:t>2</a:t>
            </a:r>
            <a:r>
              <a:rPr lang="ru-RU" dirty="0" smtClean="0"/>
              <a:t>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Как зовут сына царя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Салтана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536828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Гвидон</a:t>
            </a:r>
            <a:endParaRPr lang="ru-RU" sz="2800" b="1" dirty="0"/>
          </a:p>
        </p:txBody>
      </p:sp>
      <p:pic>
        <p:nvPicPr>
          <p:cNvPr id="6146" name="Picture 2" descr="F:\о царе салтане\cdffe34d1b2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484784"/>
            <a:ext cx="2481170" cy="3308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37720299"/>
              </p:ext>
            </p:extLst>
          </p:nvPr>
        </p:nvGraphicFramePr>
        <p:xfrm>
          <a:off x="1331640" y="1844824"/>
          <a:ext cx="640871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61200"/>
                <a:gridCol w="413112"/>
              </a:tblGrid>
              <a:tr h="370840">
                <a:tc rowSpan="2"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 5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baseline="0" dirty="0" smtClean="0">
                          <a:latin typeface="Times New Roman"/>
                          <a:ea typeface="Times New Roman"/>
                        </a:rPr>
                        <a:t> 4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 rowSpan="3"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8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9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7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6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rowSpan="3"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 Г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и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д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 С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  <a:noFill/>
                  </a:tcPr>
                </a:tc>
              </a:tr>
              <a:tr h="370840">
                <a:tc gridSpan="4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latin typeface="Times New Roman"/>
                          <a:ea typeface="Times New Roman"/>
                        </a:rPr>
                        <a:t> 3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1230</TotalTime>
  <Words>1472</Words>
  <Application>Microsoft Office PowerPoint</Application>
  <PresentationFormat>Экран (4:3)</PresentationFormat>
  <Paragraphs>658</Paragraphs>
  <Slides>32</Slides>
  <Notes>3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Бумажная</vt:lpstr>
      <vt:lpstr>          «Волшебство музыки  в  сказке  о царе Салтане» </vt:lpstr>
      <vt:lpstr>сказка А.С.Пушкина опера Н.А.Римского- Корсакова</vt:lpstr>
      <vt:lpstr>Дать полное название сказки</vt:lpstr>
      <vt:lpstr>Заполните кроссворд, ответив на вопросы  (красным выделено ключевое слово)</vt:lpstr>
      <vt:lpstr>  1     Как зовут царя ?</vt:lpstr>
      <vt:lpstr>Слайд 6</vt:lpstr>
      <vt:lpstr>               Как зовут жену царя Салтана?                       (ключевое слово)</vt:lpstr>
      <vt:lpstr>  2     Как зовут сына царя Салтана?</vt:lpstr>
      <vt:lpstr>Слайд 9</vt:lpstr>
      <vt:lpstr>3      В    кого  превратился    Гвидон       первый раз? </vt:lpstr>
      <vt:lpstr>Слайд 11</vt:lpstr>
      <vt:lpstr>  4            Три чуда   :  первое чудо  </vt:lpstr>
      <vt:lpstr>Слайд 13</vt:lpstr>
      <vt:lpstr>  Какую песню поёт белка?</vt:lpstr>
      <vt:lpstr>5        В кого превратился Гвидон  второй раз? </vt:lpstr>
      <vt:lpstr>Слайд 16</vt:lpstr>
      <vt:lpstr>6        Три чуда   :  второе чудо</vt:lpstr>
      <vt:lpstr>Слайд 18</vt:lpstr>
      <vt:lpstr>7      Кем приходятся    33    богатыря царевне   Лебедь?</vt:lpstr>
      <vt:lpstr>Слайд 20</vt:lpstr>
      <vt:lpstr>8    В   кого превратился Гвидон  третий раз? </vt:lpstr>
      <vt:lpstr>Слайд 22</vt:lpstr>
      <vt:lpstr>       Три чуда: третье чудо-диво</vt:lpstr>
      <vt:lpstr>9     Кем   приходится  Бабариха князю?</vt:lpstr>
      <vt:lpstr>Слайд 25</vt:lpstr>
      <vt:lpstr>         Как зовут жену царя Салтана?                    (ключевое слово)</vt:lpstr>
      <vt:lpstr>правильно!!!</vt:lpstr>
      <vt:lpstr>Вот и сказке конец,  а кто слушал - молодец!</vt:lpstr>
      <vt:lpstr>«Сказка о царе Салтане»</vt:lpstr>
      <vt:lpstr>Слайд 30</vt:lpstr>
      <vt:lpstr>            Комментарии к слайдам</vt:lpstr>
      <vt:lpstr>Использованные 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Волшебство музыки в сказке о царе салтане</dc:title>
  <dc:creator>Душина Л.Д.</dc:creator>
  <cp:keywords>сказка о царе Салтане</cp:keywords>
  <dc:description>презентация составлена по типу-игры и ходу урока, в основе которого кроссворд. _x000d_
 Презентация составлена по сказке А.С.Пушкина "Сказка о царе Салтане" и музыки Н.А.Римского-Корсакова (в слайде по вопросу - текст из сказки Пушкина,ответ- в кроссворд)</dc:description>
  <cp:lastModifiedBy>пользователь</cp:lastModifiedBy>
  <cp:revision>154</cp:revision>
  <dcterms:created xsi:type="dcterms:W3CDTF">2012-03-19T05:19:31Z</dcterms:created>
  <dcterms:modified xsi:type="dcterms:W3CDTF">2012-05-19T14:59:51Z</dcterms:modified>
  <cp:category>музыка и литература</cp:category>
</cp:coreProperties>
</file>